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4" pos="144" userDrawn="1">
          <p15:clr>
            <a:srgbClr val="A4A3A4"/>
          </p15:clr>
        </p15:guide>
        <p15:guide id="5" pos="56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78"/>
      </p:cViewPr>
      <p:guideLst>
        <p:guide orient="horz" pos="2160"/>
        <p:guide pos="2880"/>
        <p:guide pos="144"/>
        <p:guide pos="561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6259BD-47F6-4A5B-B281-C3F4E6A02B32}" type="datetimeFigureOut">
              <a:rPr lang="en-US" smtClean="0"/>
              <a:t>11-Nov-21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6259BD-47F6-4A5B-B281-C3F4E6A02B32}" type="datetimeFigureOut">
              <a:rPr lang="en-US" smtClean="0"/>
              <a:t>11-Nov-21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6259BD-47F6-4A5B-B281-C3F4E6A02B32}" type="datetimeFigureOut">
              <a:rPr lang="en-US" smtClean="0"/>
              <a:t>11-Nov-21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6259BD-47F6-4A5B-B281-C3F4E6A02B32}" type="datetimeFigureOut">
              <a:rPr lang="en-US" smtClean="0"/>
              <a:t>11-Nov-21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6259BD-47F6-4A5B-B281-C3F4E6A02B32}" type="datetimeFigureOut">
              <a:rPr lang="en-US" smtClean="0"/>
              <a:t>11-Nov-21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6259BD-47F6-4A5B-B281-C3F4E6A02B32}" type="datetimeFigureOut">
              <a:rPr lang="en-US" smtClean="0"/>
              <a:t>11-Nov-21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6259BD-47F6-4A5B-B281-C3F4E6A02B32}" type="datetimeFigureOut">
              <a:rPr lang="en-US" smtClean="0"/>
              <a:t>11-Nov-21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6259BD-47F6-4A5B-B281-C3F4E6A02B32}" type="datetimeFigureOut">
              <a:rPr lang="en-US" smtClean="0"/>
              <a:t>11-Nov-21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259BD-47F6-4A5B-B281-C3F4E6A02B32}" type="datetimeFigureOut">
              <a:rPr lang="en-US" smtClean="0"/>
              <a:t>11-Nov-21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259BD-47F6-4A5B-B281-C3F4E6A02B32}" type="datetimeFigureOut">
              <a:rPr lang="en-US" smtClean="0"/>
              <a:t>11-Nov-21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259BD-47F6-4A5B-B281-C3F4E6A02B32}" type="datetimeFigureOut">
              <a:rPr lang="en-US" smtClean="0"/>
              <a:t>11-Nov-21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3B5954-521D-4F20-ACA7-A8F05269F43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259BD-47F6-4A5B-B281-C3F4E6A02B32}" type="datetimeFigureOut">
              <a:rPr lang="en-US" smtClean="0"/>
              <a:t>11-Nov-21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3B5954-521D-4F20-ACA7-A8F05269F43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036" y="71735"/>
            <a:ext cx="8680364" cy="309266"/>
          </a:xfrm>
          <a:solidFill>
            <a:srgbClr val="002060"/>
          </a:solidFill>
          <a:ln/>
        </p:spPr>
        <p:style>
          <a:lnRef idx="3">
            <a:schemeClr val="lt1"/>
          </a:lnRef>
          <a:fillRef idx="1">
            <a:schemeClr val="accent6"/>
          </a:fillRef>
          <a:effectRef idx="1">
            <a:schemeClr val="accent6"/>
          </a:effectRef>
          <a:fontRef idx="minor">
            <a:schemeClr val="lt1"/>
          </a:fontRef>
        </p:style>
        <p:txBody>
          <a:bodyPr>
            <a:noAutofit/>
          </a:bodyPr>
          <a:lstStyle/>
          <a:p>
            <a:r>
              <a:rPr lang="en-IN" sz="1400" b="1" dirty="0"/>
              <a:t>Algorithm: Guidelines for International Arrivals (Dated 11</a:t>
            </a:r>
            <a:r>
              <a:rPr lang="en-IN" sz="1400" b="1" baseline="30000" dirty="0"/>
              <a:t>th</a:t>
            </a:r>
            <a:r>
              <a:rPr lang="en-IN" sz="1400" b="1" dirty="0"/>
              <a:t> November 2021)</a:t>
            </a:r>
            <a:endParaRPr lang="en-US" sz="1400" dirty="0"/>
          </a:p>
        </p:txBody>
      </p:sp>
      <p:sp>
        <p:nvSpPr>
          <p:cNvPr id="4" name="Title 1"/>
          <p:cNvSpPr txBox="1">
            <a:spLocks/>
          </p:cNvSpPr>
          <p:nvPr/>
        </p:nvSpPr>
        <p:spPr>
          <a:xfrm>
            <a:off x="3681244" y="448339"/>
            <a:ext cx="1752600" cy="228600"/>
          </a:xfrm>
          <a:prstGeom prst="rect">
            <a:avLst/>
          </a:prstGeom>
          <a:solidFill>
            <a:srgbClr val="002060"/>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1200" b="1" i="0" u="none" strike="noStrike" kern="1200" cap="none" spc="0" normalizeH="0" baseline="0" noProof="0" dirty="0">
                <a:ln>
                  <a:noFill/>
                </a:ln>
                <a:solidFill>
                  <a:schemeClr val="bg1"/>
                </a:solidFill>
                <a:effectLst/>
                <a:uLnTx/>
                <a:uFillTx/>
                <a:latin typeface="+mj-lt"/>
                <a:ea typeface="+mj-ea"/>
                <a:cs typeface="+mj-cs"/>
              </a:rPr>
              <a:t>International Arrivals</a:t>
            </a:r>
            <a:endParaRPr kumimoji="0" lang="en-US" sz="12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Title 1"/>
          <p:cNvSpPr txBox="1">
            <a:spLocks/>
          </p:cNvSpPr>
          <p:nvPr/>
        </p:nvSpPr>
        <p:spPr>
          <a:xfrm>
            <a:off x="219173" y="799229"/>
            <a:ext cx="8686800" cy="276999"/>
          </a:xfrm>
          <a:prstGeom prst="rect">
            <a:avLst/>
          </a:prstGeom>
          <a:solidFill>
            <a:schemeClr val="accent6">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lvl="0" algn="ctr">
              <a:spcBef>
                <a:spcPct val="0"/>
              </a:spcBef>
            </a:pPr>
            <a:r>
              <a:rPr lang="en-US" sz="1200" b="1" dirty="0">
                <a:latin typeface="+mj-lt"/>
                <a:ea typeface="+mj-ea"/>
                <a:cs typeface="+mj-cs"/>
              </a:rPr>
              <a:t>Mandatory filling up of Self-Declaration Form (SDF) and uploading of negative RT-PCR test report* for all International  travelers</a:t>
            </a:r>
            <a:endParaRPr kumimoji="0" lang="en-US" sz="1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itle 1"/>
          <p:cNvSpPr txBox="1">
            <a:spLocks/>
          </p:cNvSpPr>
          <p:nvPr/>
        </p:nvSpPr>
        <p:spPr>
          <a:xfrm>
            <a:off x="228600" y="1273281"/>
            <a:ext cx="8686800" cy="298655"/>
          </a:xfrm>
          <a:prstGeom prst="rect">
            <a:avLst/>
          </a:prstGeom>
          <a:solidFill>
            <a:schemeClr val="accent6">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lvl="0" algn="ctr">
              <a:spcBef>
                <a:spcPct val="0"/>
              </a:spcBef>
            </a:pPr>
            <a:r>
              <a:rPr lang="en-US" sz="1200" b="1" dirty="0"/>
              <a:t>Airlines to ensure availability of negative RT-PCR report before allowing the travelers to board</a:t>
            </a:r>
            <a:endParaRPr kumimoji="0" lang="en-US" sz="12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Title 1"/>
          <p:cNvSpPr txBox="1">
            <a:spLocks/>
          </p:cNvSpPr>
          <p:nvPr/>
        </p:nvSpPr>
        <p:spPr>
          <a:xfrm>
            <a:off x="235036" y="2489803"/>
            <a:ext cx="2281920" cy="485000"/>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t>Travelers belonging to ‘Category A’ Countries</a:t>
            </a:r>
            <a:r>
              <a:rPr lang="en-US" sz="1200" b="1" baseline="30000" dirty="0"/>
              <a:t>##</a:t>
            </a:r>
            <a:endParaRPr kumimoji="0" lang="en-US" sz="12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Title 1"/>
          <p:cNvSpPr txBox="1">
            <a:spLocks/>
          </p:cNvSpPr>
          <p:nvPr/>
        </p:nvSpPr>
        <p:spPr>
          <a:xfrm>
            <a:off x="235037" y="1828800"/>
            <a:ext cx="3957534" cy="411480"/>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t>Travelers coming from Countries ‘at risk’</a:t>
            </a:r>
            <a:r>
              <a:rPr lang="en-US" sz="1200" b="1" baseline="30000" dirty="0"/>
              <a:t>#</a:t>
            </a:r>
            <a:r>
              <a:rPr lang="en-US" sz="1200" b="1" dirty="0"/>
              <a:t> </a:t>
            </a:r>
            <a:endParaRPr kumimoji="0" lang="en-US" sz="1200" b="1"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le 1"/>
          <p:cNvSpPr txBox="1">
            <a:spLocks/>
          </p:cNvSpPr>
          <p:nvPr/>
        </p:nvSpPr>
        <p:spPr>
          <a:xfrm>
            <a:off x="236220" y="3284623"/>
            <a:ext cx="1158947" cy="397789"/>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t>Fully vaccinated**</a:t>
            </a:r>
            <a:endParaRPr kumimoji="0" lang="en-US" sz="1200" b="1" i="0" u="none" strike="noStrike" kern="1200" cap="none" spc="0" normalizeH="0" baseline="0" noProof="0" dirty="0">
              <a:ln>
                <a:noFill/>
              </a:ln>
              <a:solidFill>
                <a:schemeClr val="tx1"/>
              </a:solidFill>
              <a:effectLst/>
              <a:uLnTx/>
              <a:uFillTx/>
              <a:latin typeface="+mj-lt"/>
              <a:ea typeface="+mj-ea"/>
              <a:cs typeface="+mj-cs"/>
            </a:endParaRPr>
          </a:p>
        </p:txBody>
      </p:sp>
      <p:sp>
        <p:nvSpPr>
          <p:cNvPr id="20" name="Rectangle 19"/>
          <p:cNvSpPr/>
          <p:nvPr/>
        </p:nvSpPr>
        <p:spPr>
          <a:xfrm>
            <a:off x="226242" y="3910111"/>
            <a:ext cx="1178352" cy="830997"/>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wrap="square">
            <a:spAutoFit/>
          </a:bodyPr>
          <a:lstStyle/>
          <a:p>
            <a:pPr algn="just"/>
            <a:r>
              <a:rPr lang="en-US" sz="1200" b="1" dirty="0"/>
              <a:t>Self-Health Monitoring for 14 days post arrival</a:t>
            </a:r>
          </a:p>
        </p:txBody>
      </p:sp>
      <p:sp>
        <p:nvSpPr>
          <p:cNvPr id="74" name="Rectangle 73"/>
          <p:cNvSpPr/>
          <p:nvPr/>
        </p:nvSpPr>
        <p:spPr>
          <a:xfrm>
            <a:off x="1575327" y="3886200"/>
            <a:ext cx="3281761" cy="853759"/>
          </a:xfrm>
          <a:prstGeom prst="rect">
            <a:avLst/>
          </a:prstGeom>
          <a:solidFill>
            <a:schemeClr val="accent2">
              <a:lumMod val="20000"/>
              <a:lumOff val="80000"/>
            </a:schemeClr>
          </a:solidFill>
          <a:ln>
            <a:solidFill>
              <a:schemeClr val="tx1"/>
            </a:solidFill>
          </a:ln>
          <a:effectLst>
            <a:outerShdw blurRad="50800" dist="38100" dir="5400000" algn="t" rotWithShape="0">
              <a:prstClr val="black">
                <a:alpha val="40000"/>
              </a:prstClr>
            </a:outerShdw>
          </a:effectLst>
        </p:spPr>
        <p:txBody>
          <a:bodyPr wrap="square">
            <a:noAutofit/>
          </a:bodyPr>
          <a:lstStyle/>
          <a:p>
            <a:pPr marL="228600" indent="-228600">
              <a:buFont typeface="Arial" pitchFamily="34" charset="0"/>
              <a:buChar char="•"/>
            </a:pPr>
            <a:r>
              <a:rPr lang="en-US" sz="1200" b="1" dirty="0"/>
              <a:t>Post-arrival COVID-19 test*, </a:t>
            </a:r>
          </a:p>
          <a:p>
            <a:pPr marL="228600" indent="-228600">
              <a:buFont typeface="Arial" pitchFamily="34" charset="0"/>
              <a:buChar char="•"/>
            </a:pPr>
            <a:r>
              <a:rPr lang="en-US" sz="1200" b="1" dirty="0"/>
              <a:t>Home quarantine for 7 days, </a:t>
            </a:r>
          </a:p>
          <a:p>
            <a:pPr marL="228600" indent="-228600">
              <a:buFont typeface="Arial" pitchFamily="34" charset="0"/>
              <a:buChar char="•"/>
            </a:pPr>
            <a:r>
              <a:rPr lang="en-US" sz="1200" b="1" dirty="0"/>
              <a:t>Re-test on the 8th day* and if negative, self-health monitoring for next 7 days</a:t>
            </a:r>
          </a:p>
        </p:txBody>
      </p:sp>
      <p:sp>
        <p:nvSpPr>
          <p:cNvPr id="78" name="Title 1"/>
          <p:cNvSpPr txBox="1">
            <a:spLocks/>
          </p:cNvSpPr>
          <p:nvPr/>
        </p:nvSpPr>
        <p:spPr>
          <a:xfrm>
            <a:off x="235036" y="5730533"/>
            <a:ext cx="8705653" cy="1127467"/>
          </a:xfrm>
          <a:prstGeom prst="rect">
            <a:avLst/>
          </a:prstGeom>
          <a:solidFill>
            <a:schemeClr val="accent1">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0" rIns="91440" bIns="18288" rtlCol="0" anchor="ctr">
            <a:noAutofit/>
          </a:bodyPr>
          <a:lstStyle/>
          <a:p>
            <a:pPr algn="just">
              <a:spcBef>
                <a:spcPct val="0"/>
              </a:spcBef>
            </a:pPr>
            <a:r>
              <a:rPr lang="en-US" sz="1050" b="1" dirty="0"/>
              <a:t>*   Children under 5 years of age are exempted from pre- and post- </a:t>
            </a:r>
            <a:r>
              <a:rPr lang="en-US" sz="1050" b="1"/>
              <a:t>arrival testing. </a:t>
            </a:r>
            <a:r>
              <a:rPr lang="en-US" sz="1050" b="1" dirty="0"/>
              <a:t>However, if found symptomatic for COVID-19 on arrival or during home quarantine period, they shall undergo testing and treated as per laid down protocol.</a:t>
            </a:r>
          </a:p>
          <a:p>
            <a:pPr algn="just">
              <a:spcBef>
                <a:spcPct val="0"/>
              </a:spcBef>
            </a:pPr>
            <a:r>
              <a:rPr lang="en-US" sz="1050" b="1" dirty="0"/>
              <a:t>**  15 days have elapsed since completion of COVID-19 vaccination schedule</a:t>
            </a:r>
          </a:p>
          <a:p>
            <a:pPr algn="just">
              <a:spcBef>
                <a:spcPct val="0"/>
              </a:spcBef>
            </a:pPr>
            <a:r>
              <a:rPr lang="en-US" sz="1050" b="1" baseline="30000" dirty="0"/>
              <a:t>#     </a:t>
            </a:r>
            <a:r>
              <a:rPr lang="en-US" sz="1050" b="1" dirty="0"/>
              <a:t>Countries from where </a:t>
            </a:r>
            <a:r>
              <a:rPr lang="en-US" sz="1050" b="1" dirty="0" err="1"/>
              <a:t>travellers</a:t>
            </a:r>
            <a:r>
              <a:rPr lang="en-US" sz="1050" b="1" dirty="0"/>
              <a:t> would need to follow additional measures on arrival in India, including post-arrival testing (Countries at-risk)</a:t>
            </a:r>
          </a:p>
          <a:p>
            <a:pPr algn="just">
              <a:spcBef>
                <a:spcPct val="0"/>
              </a:spcBef>
            </a:pPr>
            <a:r>
              <a:rPr lang="en-US" sz="1050" b="1" baseline="30000" dirty="0"/>
              <a:t># #  </a:t>
            </a:r>
            <a:r>
              <a:rPr lang="en-IN" sz="1050" b="1" dirty="0"/>
              <a:t>Countries which have agreement with India on mutual recognition of vaccination certificates of nationally or WHO recognised vaccines and also those which exempt Indian citizens fully vaccinated with nationally or WHO recognised vaccines (as </a:t>
            </a:r>
            <a:r>
              <a:rPr lang="en-US" sz="1050" b="1" dirty="0"/>
              <a:t>available on the websites of Ministry of Health &amp; Family Welfare, Ministry of External Affairs and Air Suvidha Portal)</a:t>
            </a:r>
            <a:endParaRPr kumimoji="0" lang="en-US" sz="1050" b="1" i="0" u="none" strike="noStrike" kern="1200" cap="none" spc="0" normalizeH="0" noProof="0" dirty="0">
              <a:ln>
                <a:noFill/>
              </a:ln>
              <a:effectLst/>
              <a:uLnTx/>
              <a:uFillTx/>
              <a:latin typeface="+mj-lt"/>
              <a:ea typeface="+mj-ea"/>
              <a:cs typeface="+mj-cs"/>
            </a:endParaRPr>
          </a:p>
        </p:txBody>
      </p:sp>
      <p:sp>
        <p:nvSpPr>
          <p:cNvPr id="81" name="Rectangle 80"/>
          <p:cNvSpPr/>
          <p:nvPr/>
        </p:nvSpPr>
        <p:spPr>
          <a:xfrm>
            <a:off x="235036" y="5029200"/>
            <a:ext cx="8670938" cy="274321"/>
          </a:xfrm>
          <a:prstGeom prst="rect">
            <a:avLst/>
          </a:prstGeom>
          <a:solidFill>
            <a:srgbClr val="002060"/>
          </a:solidFill>
          <a:ln>
            <a:solidFill>
              <a:schemeClr val="tx1"/>
            </a:solidFill>
          </a:ln>
          <a:effectLst>
            <a:outerShdw blurRad="50800" dist="38100" dir="5400000" algn="t" rotWithShape="0">
              <a:prstClr val="black">
                <a:alpha val="40000"/>
              </a:prstClr>
            </a:outerShdw>
          </a:effectLst>
        </p:spPr>
        <p:txBody>
          <a:bodyPr wrap="square">
            <a:spAutoFit/>
          </a:bodyPr>
          <a:lstStyle/>
          <a:p>
            <a:pPr algn="ctr"/>
            <a:r>
              <a:rPr lang="en-US" sz="1200" b="1" dirty="0">
                <a:solidFill>
                  <a:schemeClr val="bg1"/>
                </a:solidFill>
              </a:rPr>
              <a:t>If develop symptoms during 14-day post arrival period or test positive on repeat testing</a:t>
            </a:r>
          </a:p>
        </p:txBody>
      </p:sp>
      <p:sp>
        <p:nvSpPr>
          <p:cNvPr id="95" name="Title 1"/>
          <p:cNvSpPr txBox="1">
            <a:spLocks/>
          </p:cNvSpPr>
          <p:nvPr/>
        </p:nvSpPr>
        <p:spPr>
          <a:xfrm>
            <a:off x="219174" y="5381526"/>
            <a:ext cx="8721516" cy="349007"/>
          </a:xfrm>
          <a:prstGeom prst="rect">
            <a:avLst/>
          </a:prstGeom>
          <a:solidFill>
            <a:srgbClr val="002060"/>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solidFill>
                  <a:schemeClr val="bg1"/>
                </a:solidFill>
              </a:rPr>
              <a:t>Report to nearest health facility or contact National (1075) or State Helpline No.</a:t>
            </a:r>
            <a:endParaRPr kumimoji="0" lang="en-US" sz="1200" b="1" i="0" u="none" strike="noStrike" kern="1200" cap="none" spc="0" normalizeH="0" baseline="0" noProof="0" dirty="0">
              <a:ln>
                <a:noFill/>
              </a:ln>
              <a:solidFill>
                <a:schemeClr val="bg1"/>
              </a:solidFill>
              <a:effectLst/>
              <a:uLnTx/>
              <a:uFillTx/>
              <a:latin typeface="+mj-lt"/>
              <a:ea typeface="+mj-ea"/>
              <a:cs typeface="+mj-cs"/>
            </a:endParaRPr>
          </a:p>
        </p:txBody>
      </p:sp>
      <p:sp>
        <p:nvSpPr>
          <p:cNvPr id="59" name="Title 1">
            <a:extLst>
              <a:ext uri="{FF2B5EF4-FFF2-40B4-BE49-F238E27FC236}">
                <a16:creationId xmlns:a16="http://schemas.microsoft.com/office/drawing/2014/main" id="{07998A2D-0FBA-482D-908E-51CCB4629630}"/>
              </a:ext>
            </a:extLst>
          </p:cNvPr>
          <p:cNvSpPr txBox="1">
            <a:spLocks/>
          </p:cNvSpPr>
          <p:nvPr/>
        </p:nvSpPr>
        <p:spPr>
          <a:xfrm>
            <a:off x="1498861" y="3276599"/>
            <a:ext cx="1018095" cy="397788"/>
          </a:xfrm>
          <a:prstGeom prst="rect">
            <a:avLst/>
          </a:prstGeom>
          <a:solidFill>
            <a:schemeClr val="accent2">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kumimoji="0" lang="en-US" sz="1200" b="1" i="0" u="none" strike="noStrike" kern="1200" cap="none" spc="0" normalizeH="0" baseline="0" noProof="0" dirty="0">
                <a:ln>
                  <a:noFill/>
                </a:ln>
                <a:solidFill>
                  <a:schemeClr val="tx1"/>
                </a:solidFill>
                <a:effectLst/>
                <a:uLnTx/>
                <a:uFillTx/>
                <a:latin typeface="+mj-lt"/>
                <a:ea typeface="+mj-ea"/>
                <a:cs typeface="+mj-cs"/>
              </a:rPr>
              <a:t>Not/Partially vaccinated</a:t>
            </a:r>
          </a:p>
        </p:txBody>
      </p:sp>
      <p:sp>
        <p:nvSpPr>
          <p:cNvPr id="75" name="Rectangle 74">
            <a:extLst>
              <a:ext uri="{FF2B5EF4-FFF2-40B4-BE49-F238E27FC236}">
                <a16:creationId xmlns:a16="http://schemas.microsoft.com/office/drawing/2014/main" id="{8FBCB01D-88A2-4860-8F09-3CAA7C3B50F9}"/>
              </a:ext>
            </a:extLst>
          </p:cNvPr>
          <p:cNvSpPr/>
          <p:nvPr/>
        </p:nvSpPr>
        <p:spPr>
          <a:xfrm>
            <a:off x="5085872" y="4450956"/>
            <a:ext cx="3820101" cy="274321"/>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wrap="square">
            <a:spAutoFit/>
          </a:bodyPr>
          <a:lstStyle/>
          <a:p>
            <a:pPr algn="ctr"/>
            <a:r>
              <a:rPr lang="en-US" sz="1200" b="1" dirty="0"/>
              <a:t>Self-Health monitoring for 14 days post arrival</a:t>
            </a:r>
          </a:p>
        </p:txBody>
      </p:sp>
      <p:sp>
        <p:nvSpPr>
          <p:cNvPr id="47" name="Title 1">
            <a:extLst>
              <a:ext uri="{FF2B5EF4-FFF2-40B4-BE49-F238E27FC236}">
                <a16:creationId xmlns:a16="http://schemas.microsoft.com/office/drawing/2014/main" id="{8C33B8AB-05FB-4CED-B6E6-5479E73FFC15}"/>
              </a:ext>
            </a:extLst>
          </p:cNvPr>
          <p:cNvSpPr txBox="1">
            <a:spLocks/>
          </p:cNvSpPr>
          <p:nvPr/>
        </p:nvSpPr>
        <p:spPr>
          <a:xfrm>
            <a:off x="5399702" y="1828800"/>
            <a:ext cx="2971800" cy="411480"/>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t>Travelers coming from Countries excluding those enlisted as Countries at risk</a:t>
            </a:r>
            <a:r>
              <a:rPr lang="en-US" sz="1200" b="1" baseline="30000" dirty="0"/>
              <a:t>#</a:t>
            </a:r>
            <a:endParaRPr kumimoji="0" lang="en-US" sz="1200" b="1" i="0" u="none" strike="noStrike" kern="1200" cap="none" spc="0" normalizeH="0" baseline="0" noProof="0" dirty="0">
              <a:ln>
                <a:noFill/>
              </a:ln>
              <a:solidFill>
                <a:schemeClr val="tx1"/>
              </a:solidFill>
              <a:effectLst/>
              <a:uLnTx/>
              <a:uFillTx/>
              <a:latin typeface="+mj-lt"/>
              <a:ea typeface="+mj-ea"/>
              <a:cs typeface="+mj-cs"/>
            </a:endParaRPr>
          </a:p>
        </p:txBody>
      </p:sp>
      <p:cxnSp>
        <p:nvCxnSpPr>
          <p:cNvPr id="12" name="Connector: Elbow 11">
            <a:extLst>
              <a:ext uri="{FF2B5EF4-FFF2-40B4-BE49-F238E27FC236}">
                <a16:creationId xmlns:a16="http://schemas.microsoft.com/office/drawing/2014/main" id="{6AEC3F62-45E0-4F07-8784-556A4F272B6B}"/>
              </a:ext>
            </a:extLst>
          </p:cNvPr>
          <p:cNvCxnSpPr>
            <a:cxnSpLocks/>
            <a:stCxn id="9" idx="2"/>
            <a:endCxn id="7" idx="0"/>
          </p:cNvCxnSpPr>
          <p:nvPr/>
        </p:nvCxnSpPr>
        <p:spPr>
          <a:xfrm rot="5400000">
            <a:off x="1670139" y="1946137"/>
            <a:ext cx="249523" cy="837808"/>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49" name="Title 1">
            <a:extLst>
              <a:ext uri="{FF2B5EF4-FFF2-40B4-BE49-F238E27FC236}">
                <a16:creationId xmlns:a16="http://schemas.microsoft.com/office/drawing/2014/main" id="{8D71E0F4-7ABE-4DEC-8F5D-E41DA81D94CC}"/>
              </a:ext>
            </a:extLst>
          </p:cNvPr>
          <p:cNvSpPr txBox="1">
            <a:spLocks/>
          </p:cNvSpPr>
          <p:nvPr/>
        </p:nvSpPr>
        <p:spPr>
          <a:xfrm>
            <a:off x="2752194" y="2489803"/>
            <a:ext cx="2105060" cy="509798"/>
          </a:xfrm>
          <a:prstGeom prst="rect">
            <a:avLst/>
          </a:prstGeom>
          <a:solidFill>
            <a:schemeClr val="accent2">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a:t>Remaining countries</a:t>
            </a:r>
            <a:r>
              <a:rPr lang="en-US" sz="1200" b="1" baseline="30000"/>
              <a:t> # #</a:t>
            </a:r>
            <a:endParaRPr kumimoji="0" lang="en-US" sz="1200" b="1" i="0" u="none" strike="noStrike" kern="1200" cap="none" spc="0" normalizeH="0" baseline="0" noProof="0" dirty="0">
              <a:ln>
                <a:noFill/>
              </a:ln>
              <a:solidFill>
                <a:schemeClr val="tx1"/>
              </a:solidFill>
              <a:effectLst/>
              <a:uLnTx/>
              <a:uFillTx/>
              <a:latin typeface="+mj-lt"/>
              <a:ea typeface="+mj-ea"/>
              <a:cs typeface="+mj-cs"/>
            </a:endParaRPr>
          </a:p>
        </p:txBody>
      </p:sp>
      <p:cxnSp>
        <p:nvCxnSpPr>
          <p:cNvPr id="51" name="Connector: Elbow 50">
            <a:extLst>
              <a:ext uri="{FF2B5EF4-FFF2-40B4-BE49-F238E27FC236}">
                <a16:creationId xmlns:a16="http://schemas.microsoft.com/office/drawing/2014/main" id="{0D893361-33B4-4291-8679-C7C733EC3FCD}"/>
              </a:ext>
            </a:extLst>
          </p:cNvPr>
          <p:cNvCxnSpPr>
            <a:cxnSpLocks/>
            <a:stCxn id="9" idx="2"/>
            <a:endCxn id="49" idx="0"/>
          </p:cNvCxnSpPr>
          <p:nvPr/>
        </p:nvCxnSpPr>
        <p:spPr>
          <a:xfrm rot="16200000" flipH="1">
            <a:off x="2884503" y="1569581"/>
            <a:ext cx="249523" cy="1590920"/>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88D5D6BF-7875-4CAF-968A-327F7C54E9E3}"/>
              </a:ext>
            </a:extLst>
          </p:cNvPr>
          <p:cNvCxnSpPr>
            <a:cxnSpLocks/>
            <a:stCxn id="7" idx="2"/>
            <a:endCxn id="11" idx="0"/>
          </p:cNvCxnSpPr>
          <p:nvPr/>
        </p:nvCxnSpPr>
        <p:spPr>
          <a:xfrm rot="5400000">
            <a:off x="940935" y="2849562"/>
            <a:ext cx="309820" cy="560302"/>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Connector: Elbow 59">
            <a:extLst>
              <a:ext uri="{FF2B5EF4-FFF2-40B4-BE49-F238E27FC236}">
                <a16:creationId xmlns:a16="http://schemas.microsoft.com/office/drawing/2014/main" id="{07438E2D-F590-4E4E-97E1-FD9FAC6ED4FC}"/>
              </a:ext>
            </a:extLst>
          </p:cNvPr>
          <p:cNvCxnSpPr>
            <a:cxnSpLocks/>
            <a:stCxn id="7" idx="2"/>
            <a:endCxn id="59" idx="0"/>
          </p:cNvCxnSpPr>
          <p:nvPr/>
        </p:nvCxnSpPr>
        <p:spPr>
          <a:xfrm rot="16200000" flipH="1">
            <a:off x="1541054" y="2809744"/>
            <a:ext cx="301796" cy="631913"/>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62" name="Title 1">
            <a:extLst>
              <a:ext uri="{FF2B5EF4-FFF2-40B4-BE49-F238E27FC236}">
                <a16:creationId xmlns:a16="http://schemas.microsoft.com/office/drawing/2014/main" id="{12D23407-B68F-4887-8AA1-4C706C338CC4}"/>
              </a:ext>
            </a:extLst>
          </p:cNvPr>
          <p:cNvSpPr txBox="1">
            <a:spLocks/>
          </p:cNvSpPr>
          <p:nvPr/>
        </p:nvSpPr>
        <p:spPr>
          <a:xfrm>
            <a:off x="2702597" y="3276926"/>
            <a:ext cx="1022660" cy="397789"/>
          </a:xfrm>
          <a:prstGeom prst="rect">
            <a:avLst/>
          </a:prstGeom>
          <a:solidFill>
            <a:schemeClr val="accent2">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t>Fully vaccinated**</a:t>
            </a:r>
            <a:endParaRPr kumimoji="0" lang="en-US" sz="1200" b="1" i="0" u="none" strike="noStrike" kern="1200" cap="none" spc="0" normalizeH="0" baseline="0" noProof="0" dirty="0">
              <a:ln>
                <a:noFill/>
              </a:ln>
              <a:solidFill>
                <a:schemeClr val="tx1"/>
              </a:solidFill>
              <a:effectLst/>
              <a:uLnTx/>
              <a:uFillTx/>
              <a:latin typeface="+mj-lt"/>
              <a:ea typeface="+mj-ea"/>
              <a:cs typeface="+mj-cs"/>
            </a:endParaRPr>
          </a:p>
        </p:txBody>
      </p:sp>
      <p:sp>
        <p:nvSpPr>
          <p:cNvPr id="63" name="Title 1">
            <a:extLst>
              <a:ext uri="{FF2B5EF4-FFF2-40B4-BE49-F238E27FC236}">
                <a16:creationId xmlns:a16="http://schemas.microsoft.com/office/drawing/2014/main" id="{8F560E76-2636-4895-91CC-BCFDC71BF84D}"/>
              </a:ext>
            </a:extLst>
          </p:cNvPr>
          <p:cNvSpPr txBox="1">
            <a:spLocks/>
          </p:cNvSpPr>
          <p:nvPr/>
        </p:nvSpPr>
        <p:spPr>
          <a:xfrm>
            <a:off x="3834594" y="3276600"/>
            <a:ext cx="1022660" cy="397788"/>
          </a:xfrm>
          <a:prstGeom prst="rect">
            <a:avLst/>
          </a:prstGeom>
          <a:solidFill>
            <a:schemeClr val="accent2">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kumimoji="0" lang="en-US" sz="1200" b="1" i="0" u="none" strike="noStrike" kern="1200" cap="none" spc="0" normalizeH="0" baseline="0" noProof="0" dirty="0">
                <a:ln>
                  <a:noFill/>
                </a:ln>
                <a:solidFill>
                  <a:schemeClr val="tx1"/>
                </a:solidFill>
                <a:effectLst/>
                <a:uLnTx/>
                <a:uFillTx/>
                <a:latin typeface="+mj-lt"/>
                <a:ea typeface="+mj-ea"/>
                <a:cs typeface="+mj-cs"/>
              </a:rPr>
              <a:t>Not/Partially vaccinated</a:t>
            </a:r>
          </a:p>
        </p:txBody>
      </p:sp>
      <p:cxnSp>
        <p:nvCxnSpPr>
          <p:cNvPr id="64" name="Connector: Elbow 63">
            <a:extLst>
              <a:ext uri="{FF2B5EF4-FFF2-40B4-BE49-F238E27FC236}">
                <a16:creationId xmlns:a16="http://schemas.microsoft.com/office/drawing/2014/main" id="{86C8263D-E2F9-4D90-8C39-3A110F0DC13F}"/>
              </a:ext>
            </a:extLst>
          </p:cNvPr>
          <p:cNvCxnSpPr>
            <a:cxnSpLocks/>
            <a:stCxn id="49" idx="2"/>
            <a:endCxn id="62" idx="0"/>
          </p:cNvCxnSpPr>
          <p:nvPr/>
        </p:nvCxnSpPr>
        <p:spPr>
          <a:xfrm rot="5400000">
            <a:off x="3370664" y="2842865"/>
            <a:ext cx="277325" cy="590797"/>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nector: Elbow 64">
            <a:extLst>
              <a:ext uri="{FF2B5EF4-FFF2-40B4-BE49-F238E27FC236}">
                <a16:creationId xmlns:a16="http://schemas.microsoft.com/office/drawing/2014/main" id="{36462882-937D-4E43-80AE-2BC5156733D8}"/>
              </a:ext>
            </a:extLst>
          </p:cNvPr>
          <p:cNvCxnSpPr>
            <a:cxnSpLocks/>
            <a:stCxn id="49" idx="2"/>
            <a:endCxn id="63" idx="0"/>
          </p:cNvCxnSpPr>
          <p:nvPr/>
        </p:nvCxnSpPr>
        <p:spPr>
          <a:xfrm rot="16200000" flipH="1">
            <a:off x="3936825" y="2867500"/>
            <a:ext cx="276999" cy="541200"/>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nector: Elbow 68">
            <a:extLst>
              <a:ext uri="{FF2B5EF4-FFF2-40B4-BE49-F238E27FC236}">
                <a16:creationId xmlns:a16="http://schemas.microsoft.com/office/drawing/2014/main" id="{9515EAD0-6E87-4F66-9278-EBB7878AE5F1}"/>
              </a:ext>
            </a:extLst>
          </p:cNvPr>
          <p:cNvCxnSpPr>
            <a:cxnSpLocks/>
            <a:stCxn id="62" idx="2"/>
            <a:endCxn id="74" idx="0"/>
          </p:cNvCxnSpPr>
          <p:nvPr/>
        </p:nvCxnSpPr>
        <p:spPr>
          <a:xfrm rot="16200000" flipH="1">
            <a:off x="3109325" y="3779316"/>
            <a:ext cx="211485" cy="2281"/>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D466E98F-8126-44C2-ABD4-3F9C30C6AAAC}"/>
              </a:ext>
            </a:extLst>
          </p:cNvPr>
          <p:cNvCxnSpPr>
            <a:cxnSpLocks/>
            <a:stCxn id="63" idx="2"/>
            <a:endCxn id="74" idx="0"/>
          </p:cNvCxnSpPr>
          <p:nvPr/>
        </p:nvCxnSpPr>
        <p:spPr>
          <a:xfrm rot="5400000">
            <a:off x="3675160" y="3215436"/>
            <a:ext cx="211812" cy="1129716"/>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nector: Elbow 76">
            <a:extLst>
              <a:ext uri="{FF2B5EF4-FFF2-40B4-BE49-F238E27FC236}">
                <a16:creationId xmlns:a16="http://schemas.microsoft.com/office/drawing/2014/main" id="{218D45F7-B056-4B69-804F-AC5200AE9BC8}"/>
              </a:ext>
            </a:extLst>
          </p:cNvPr>
          <p:cNvCxnSpPr>
            <a:cxnSpLocks/>
            <a:stCxn id="59" idx="2"/>
            <a:endCxn id="74" idx="0"/>
          </p:cNvCxnSpPr>
          <p:nvPr/>
        </p:nvCxnSpPr>
        <p:spPr>
          <a:xfrm rot="16200000" flipH="1">
            <a:off x="2506152" y="3176143"/>
            <a:ext cx="211813" cy="1208299"/>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Connector: Elbow 78">
            <a:extLst>
              <a:ext uri="{FF2B5EF4-FFF2-40B4-BE49-F238E27FC236}">
                <a16:creationId xmlns:a16="http://schemas.microsoft.com/office/drawing/2014/main" id="{06F6B2A9-0184-408E-B258-77BC4CC18768}"/>
              </a:ext>
            </a:extLst>
          </p:cNvPr>
          <p:cNvCxnSpPr>
            <a:cxnSpLocks/>
            <a:stCxn id="11" idx="2"/>
            <a:endCxn id="20" idx="0"/>
          </p:cNvCxnSpPr>
          <p:nvPr/>
        </p:nvCxnSpPr>
        <p:spPr>
          <a:xfrm rot="5400000">
            <a:off x="701707" y="3796123"/>
            <a:ext cx="227699" cy="276"/>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10" name="Title 1">
            <a:extLst>
              <a:ext uri="{FF2B5EF4-FFF2-40B4-BE49-F238E27FC236}">
                <a16:creationId xmlns:a16="http://schemas.microsoft.com/office/drawing/2014/main" id="{4781A17F-ADEF-4B96-8DA3-0B4D0AB30139}"/>
              </a:ext>
            </a:extLst>
          </p:cNvPr>
          <p:cNvSpPr txBox="1">
            <a:spLocks/>
          </p:cNvSpPr>
          <p:nvPr/>
        </p:nvSpPr>
        <p:spPr>
          <a:xfrm>
            <a:off x="5085872" y="2489803"/>
            <a:ext cx="1704437" cy="505136"/>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t>Travelers belonging to Category A Countries</a:t>
            </a:r>
            <a:r>
              <a:rPr lang="en-US" sz="1200" b="1" baseline="30000" dirty="0"/>
              <a:t># #</a:t>
            </a:r>
            <a:endParaRPr lang="en-US" sz="1200" b="1" dirty="0"/>
          </a:p>
        </p:txBody>
      </p:sp>
      <p:cxnSp>
        <p:nvCxnSpPr>
          <p:cNvPr id="111" name="Connector: Elbow 110">
            <a:extLst>
              <a:ext uri="{FF2B5EF4-FFF2-40B4-BE49-F238E27FC236}">
                <a16:creationId xmlns:a16="http://schemas.microsoft.com/office/drawing/2014/main" id="{3F165BBD-C16F-4A87-BD76-8A9066350E97}"/>
              </a:ext>
            </a:extLst>
          </p:cNvPr>
          <p:cNvCxnSpPr>
            <a:cxnSpLocks/>
            <a:stCxn id="47" idx="2"/>
            <a:endCxn id="110" idx="0"/>
          </p:cNvCxnSpPr>
          <p:nvPr/>
        </p:nvCxnSpPr>
        <p:spPr>
          <a:xfrm rot="5400000">
            <a:off x="6287086" y="1891286"/>
            <a:ext cx="249523" cy="947511"/>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12" name="Title 1">
            <a:extLst>
              <a:ext uri="{FF2B5EF4-FFF2-40B4-BE49-F238E27FC236}">
                <a16:creationId xmlns:a16="http://schemas.microsoft.com/office/drawing/2014/main" id="{28D39468-86AF-43A8-91DC-845B43F429D2}"/>
              </a:ext>
            </a:extLst>
          </p:cNvPr>
          <p:cNvSpPr txBox="1">
            <a:spLocks/>
          </p:cNvSpPr>
          <p:nvPr/>
        </p:nvSpPr>
        <p:spPr>
          <a:xfrm>
            <a:off x="6930198" y="2489803"/>
            <a:ext cx="1976488" cy="509798"/>
          </a:xfrm>
          <a:prstGeom prst="rect">
            <a:avLst/>
          </a:prstGeom>
          <a:solidFill>
            <a:schemeClr val="accent3">
              <a:lumMod val="20000"/>
              <a:lumOff val="80000"/>
            </a:schemeClr>
          </a:solidFill>
          <a:ln>
            <a:solidFill>
              <a:schemeClr val="tx1"/>
            </a:solidFill>
          </a:ln>
          <a:effectLst>
            <a:outerShdw blurRad="50800" dist="38100" dir="5400000" algn="t" rotWithShape="0">
              <a:prstClr val="black">
                <a:alpha val="40000"/>
              </a:prstClr>
            </a:outerShdw>
          </a:effectLst>
        </p:spPr>
        <p:txBody>
          <a:bodyPr vert="horz" lIns="91440" tIns="45720" rIns="91440" bIns="45720" rtlCol="0" anchor="ctr">
            <a:noAutofit/>
          </a:bodyPr>
          <a:lstStyle/>
          <a:p>
            <a:pPr algn="ctr">
              <a:spcBef>
                <a:spcPct val="0"/>
              </a:spcBef>
            </a:pPr>
            <a:r>
              <a:rPr lang="en-US" sz="1200" b="1" dirty="0"/>
              <a:t>Remaining countries</a:t>
            </a:r>
            <a:r>
              <a:rPr lang="en-US" sz="1200" b="1" baseline="30000" dirty="0"/>
              <a:t># #</a:t>
            </a:r>
            <a:endParaRPr lang="en-US" sz="1200" b="1" dirty="0"/>
          </a:p>
        </p:txBody>
      </p:sp>
      <p:cxnSp>
        <p:nvCxnSpPr>
          <p:cNvPr id="113" name="Connector: Elbow 112">
            <a:extLst>
              <a:ext uri="{FF2B5EF4-FFF2-40B4-BE49-F238E27FC236}">
                <a16:creationId xmlns:a16="http://schemas.microsoft.com/office/drawing/2014/main" id="{E2C0C40F-D0A1-42FD-A71C-3A747EFA4093}"/>
              </a:ext>
            </a:extLst>
          </p:cNvPr>
          <p:cNvCxnSpPr>
            <a:cxnSpLocks/>
            <a:stCxn id="47" idx="2"/>
            <a:endCxn id="112" idx="0"/>
          </p:cNvCxnSpPr>
          <p:nvPr/>
        </p:nvCxnSpPr>
        <p:spPr>
          <a:xfrm rot="16200000" flipH="1">
            <a:off x="7277261" y="1848621"/>
            <a:ext cx="249523" cy="1032840"/>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Connector: Elbow 121">
            <a:extLst>
              <a:ext uri="{FF2B5EF4-FFF2-40B4-BE49-F238E27FC236}">
                <a16:creationId xmlns:a16="http://schemas.microsoft.com/office/drawing/2014/main" id="{C2B855D2-36DD-47E1-86C5-815407584013}"/>
              </a:ext>
            </a:extLst>
          </p:cNvPr>
          <p:cNvCxnSpPr>
            <a:cxnSpLocks/>
            <a:stCxn id="112" idx="2"/>
            <a:endCxn id="75" idx="0"/>
          </p:cNvCxnSpPr>
          <p:nvPr/>
        </p:nvCxnSpPr>
        <p:spPr>
          <a:xfrm rot="5400000">
            <a:off x="6731506" y="3264019"/>
            <a:ext cx="1451355" cy="922519"/>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15" name="Connector: Elbow 214">
            <a:extLst>
              <a:ext uri="{FF2B5EF4-FFF2-40B4-BE49-F238E27FC236}">
                <a16:creationId xmlns:a16="http://schemas.microsoft.com/office/drawing/2014/main" id="{24E3DAAF-DB3A-460B-807C-C7D56599E3F3}"/>
              </a:ext>
            </a:extLst>
          </p:cNvPr>
          <p:cNvCxnSpPr>
            <a:cxnSpLocks/>
            <a:stCxn id="20" idx="2"/>
            <a:endCxn id="81" idx="0"/>
          </p:cNvCxnSpPr>
          <p:nvPr/>
        </p:nvCxnSpPr>
        <p:spPr>
          <a:xfrm rot="16200000" flipH="1">
            <a:off x="2548915" y="3007610"/>
            <a:ext cx="288092" cy="3755087"/>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18" name="Connector: Elbow 217">
            <a:extLst>
              <a:ext uri="{FF2B5EF4-FFF2-40B4-BE49-F238E27FC236}">
                <a16:creationId xmlns:a16="http://schemas.microsoft.com/office/drawing/2014/main" id="{CE86F7A6-BDD4-4C28-9384-22AFA07EF687}"/>
              </a:ext>
            </a:extLst>
          </p:cNvPr>
          <p:cNvCxnSpPr>
            <a:cxnSpLocks/>
            <a:stCxn id="74" idx="2"/>
            <a:endCxn id="81" idx="0"/>
          </p:cNvCxnSpPr>
          <p:nvPr/>
        </p:nvCxnSpPr>
        <p:spPr>
          <a:xfrm rot="16200000" flipH="1">
            <a:off x="3748736" y="4207430"/>
            <a:ext cx="289241" cy="1354297"/>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21" name="Connector: Elbow 220">
            <a:extLst>
              <a:ext uri="{FF2B5EF4-FFF2-40B4-BE49-F238E27FC236}">
                <a16:creationId xmlns:a16="http://schemas.microsoft.com/office/drawing/2014/main" id="{62F59291-A4EA-47EE-965A-5C9DAE26D6EE}"/>
              </a:ext>
            </a:extLst>
          </p:cNvPr>
          <p:cNvCxnSpPr>
            <a:cxnSpLocks/>
            <a:stCxn id="4" idx="2"/>
            <a:endCxn id="5" idx="0"/>
          </p:cNvCxnSpPr>
          <p:nvPr/>
        </p:nvCxnSpPr>
        <p:spPr>
          <a:xfrm rot="16200000" flipH="1">
            <a:off x="4498913" y="735569"/>
            <a:ext cx="122290" cy="5029"/>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26" name="Connector: Elbow 225">
            <a:extLst>
              <a:ext uri="{FF2B5EF4-FFF2-40B4-BE49-F238E27FC236}">
                <a16:creationId xmlns:a16="http://schemas.microsoft.com/office/drawing/2014/main" id="{717E493C-FC06-46F1-87EF-C287C2AF52B9}"/>
              </a:ext>
            </a:extLst>
          </p:cNvPr>
          <p:cNvCxnSpPr>
            <a:cxnSpLocks/>
            <a:stCxn id="5" idx="2"/>
            <a:endCxn id="6" idx="0"/>
          </p:cNvCxnSpPr>
          <p:nvPr/>
        </p:nvCxnSpPr>
        <p:spPr>
          <a:xfrm rot="16200000" flipH="1">
            <a:off x="4468760" y="1170040"/>
            <a:ext cx="197053" cy="9427"/>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30" name="Connector: Elbow 229">
            <a:extLst>
              <a:ext uri="{FF2B5EF4-FFF2-40B4-BE49-F238E27FC236}">
                <a16:creationId xmlns:a16="http://schemas.microsoft.com/office/drawing/2014/main" id="{07834C24-1F14-4C60-82DB-7F4AA48CC451}"/>
              </a:ext>
            </a:extLst>
          </p:cNvPr>
          <p:cNvCxnSpPr>
            <a:cxnSpLocks/>
            <a:stCxn id="6" idx="2"/>
            <a:endCxn id="9" idx="0"/>
          </p:cNvCxnSpPr>
          <p:nvPr/>
        </p:nvCxnSpPr>
        <p:spPr>
          <a:xfrm rot="5400000">
            <a:off x="3264470" y="521270"/>
            <a:ext cx="256864" cy="2358196"/>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33" name="Connector: Elbow 232">
            <a:extLst>
              <a:ext uri="{FF2B5EF4-FFF2-40B4-BE49-F238E27FC236}">
                <a16:creationId xmlns:a16="http://schemas.microsoft.com/office/drawing/2014/main" id="{AE7337D1-955B-40D0-BE07-17DE572F4E3F}"/>
              </a:ext>
            </a:extLst>
          </p:cNvPr>
          <p:cNvCxnSpPr>
            <a:cxnSpLocks/>
            <a:stCxn id="6" idx="2"/>
            <a:endCxn id="47" idx="0"/>
          </p:cNvCxnSpPr>
          <p:nvPr/>
        </p:nvCxnSpPr>
        <p:spPr>
          <a:xfrm rot="16200000" flipH="1">
            <a:off x="5600369" y="543567"/>
            <a:ext cx="256864" cy="2313602"/>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36" name="Connector: Elbow 235">
            <a:extLst>
              <a:ext uri="{FF2B5EF4-FFF2-40B4-BE49-F238E27FC236}">
                <a16:creationId xmlns:a16="http://schemas.microsoft.com/office/drawing/2014/main" id="{759AEC89-94D5-4521-8722-5ECF11E7EECA}"/>
              </a:ext>
            </a:extLst>
          </p:cNvPr>
          <p:cNvCxnSpPr>
            <a:cxnSpLocks/>
            <a:stCxn id="81" idx="2"/>
          </p:cNvCxnSpPr>
          <p:nvPr/>
        </p:nvCxnSpPr>
        <p:spPr>
          <a:xfrm rot="16200000" flipH="1">
            <a:off x="4522233" y="5351792"/>
            <a:ext cx="96544" cy="1"/>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52" name="Connector: Elbow 251">
            <a:extLst>
              <a:ext uri="{FF2B5EF4-FFF2-40B4-BE49-F238E27FC236}">
                <a16:creationId xmlns:a16="http://schemas.microsoft.com/office/drawing/2014/main" id="{C9F7CC5D-F391-493D-B9BD-F6CD29C1FA54}"/>
              </a:ext>
            </a:extLst>
          </p:cNvPr>
          <p:cNvCxnSpPr>
            <a:cxnSpLocks/>
            <a:stCxn id="110" idx="2"/>
            <a:endCxn id="75" idx="0"/>
          </p:cNvCxnSpPr>
          <p:nvPr/>
        </p:nvCxnSpPr>
        <p:spPr>
          <a:xfrm rot="16200000" flipH="1">
            <a:off x="5738999" y="3194031"/>
            <a:ext cx="1456017" cy="1057832"/>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57" name="Connector: Elbow 256">
            <a:extLst>
              <a:ext uri="{FF2B5EF4-FFF2-40B4-BE49-F238E27FC236}">
                <a16:creationId xmlns:a16="http://schemas.microsoft.com/office/drawing/2014/main" id="{537A94DE-A5F0-4B41-9FD5-2A3B5BD346B5}"/>
              </a:ext>
            </a:extLst>
          </p:cNvPr>
          <p:cNvCxnSpPr>
            <a:cxnSpLocks/>
            <a:stCxn id="75" idx="2"/>
            <a:endCxn id="81" idx="0"/>
          </p:cNvCxnSpPr>
          <p:nvPr/>
        </p:nvCxnSpPr>
        <p:spPr>
          <a:xfrm rot="5400000">
            <a:off x="5631253" y="3664529"/>
            <a:ext cx="303923" cy="2425418"/>
          </a:xfrm>
          <a:prstGeom prst="bentConnector3">
            <a:avLst>
              <a:gd name="adj1" fmla="val 50000"/>
            </a:avLst>
          </a:prstGeom>
          <a:ln w="127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313</Words>
  <Application>Microsoft Office PowerPoint</Application>
  <PresentationFormat>On-screen Show (4:3)</PresentationFormat>
  <Paragraphs>25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Algorithm: Guidelines for International Arrivals (Dated 11th November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Algorithm: Guidelines for International Arrivals (Dated ___ October 2021)</dc:title>
  <dc:creator>Dr. Yogesh</dc:creator>
  <cp:lastModifiedBy>Sidharth Sekhar Mishra</cp:lastModifiedBy>
  <cp:revision>33</cp:revision>
  <dcterms:created xsi:type="dcterms:W3CDTF">2021-10-11T06:35:49Z</dcterms:created>
  <dcterms:modified xsi:type="dcterms:W3CDTF">2021-11-11T07:56:54Z</dcterms:modified>
</cp:coreProperties>
</file>